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 id="2147483751" r:id="rId2"/>
  </p:sldMasterIdLst>
  <p:notesMasterIdLst>
    <p:notesMasterId r:id="rId13"/>
  </p:notesMasterIdLst>
  <p:handoutMasterIdLst>
    <p:handoutMasterId r:id="rId14"/>
  </p:handoutMasterIdLst>
  <p:sldIdLst>
    <p:sldId id="613" r:id="rId3"/>
    <p:sldId id="747" r:id="rId4"/>
    <p:sldId id="765" r:id="rId5"/>
    <p:sldId id="748" r:id="rId6"/>
    <p:sldId id="749" r:id="rId7"/>
    <p:sldId id="751" r:id="rId8"/>
    <p:sldId id="752" r:id="rId9"/>
    <p:sldId id="754" r:id="rId10"/>
    <p:sldId id="755" r:id="rId11"/>
    <p:sldId id="757" r:id="rId12"/>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86" autoAdjust="0"/>
    <p:restoredTop sz="93924" autoAdjust="0"/>
  </p:normalViewPr>
  <p:slideViewPr>
    <p:cSldViewPr snapToGrid="0" snapToObjects="1">
      <p:cViewPr varScale="1">
        <p:scale>
          <a:sx n="74" d="100"/>
          <a:sy n="74" d="100"/>
        </p:scale>
        <p:origin x="660" y="72"/>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3/30/2017</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6913"/>
            <a:ext cx="6188075"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t>1</a:t>
            </a:fld>
            <a:endParaRPr lang="en-US" dirty="0"/>
          </a:p>
        </p:txBody>
      </p:sp>
    </p:spTree>
    <p:extLst>
      <p:ext uri="{BB962C8B-B14F-4D97-AF65-F5344CB8AC3E}">
        <p14:creationId xmlns:p14="http://schemas.microsoft.com/office/powerpoint/2010/main" val="7371239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645" y="56991"/>
            <a:ext cx="10189858" cy="507831"/>
          </a:xfrm>
        </p:spPr>
        <p:txBody>
          <a:bodyPr/>
          <a:lstStyle>
            <a:lvl1pPr>
              <a:defRPr>
                <a:solidFill>
                  <a:schemeClr val="tx2"/>
                </a:solidFill>
              </a:defRPr>
            </a:lvl1pPr>
          </a:lstStyle>
          <a:p>
            <a:r>
              <a:rPr lang="en-US" altLang="ja-JP" dirty="0" smtClean="0"/>
              <a:t>Click to edit Master title style</a:t>
            </a:r>
            <a:endParaRPr lang="en-US" dirty="0"/>
          </a:p>
        </p:txBody>
      </p:sp>
      <p:sp>
        <p:nvSpPr>
          <p:cNvPr id="4" name="Rectangle 52"/>
          <p:cNvSpPr>
            <a:spLocks noGrp="1" noChangeArrowheads="1"/>
          </p:cNvSpPr>
          <p:nvPr>
            <p:ph idx="1"/>
          </p:nvPr>
        </p:nvSpPr>
        <p:spPr bwMode="auto">
          <a:xfrm>
            <a:off x="217960" y="683581"/>
            <a:ext cx="11613242" cy="16466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ja-JP" dirty="0" smtClean="0"/>
              <a:t>Click to edit Master text styles</a:t>
            </a:r>
          </a:p>
          <a:p>
            <a:pPr lvl="1"/>
            <a:r>
              <a:rPr lang="en-US" altLang="ja-JP" dirty="0" smtClean="0"/>
              <a:t>Second level</a:t>
            </a:r>
          </a:p>
          <a:p>
            <a:pPr lvl="2"/>
            <a:r>
              <a:rPr lang="en-US" altLang="ja-JP" dirty="0" smtClean="0"/>
              <a:t>Third level</a:t>
            </a:r>
          </a:p>
          <a:p>
            <a:pPr lvl="3"/>
            <a:r>
              <a:rPr lang="en-US" altLang="ja-JP" dirty="0" smtClean="0"/>
              <a:t>Fourth level</a:t>
            </a:r>
          </a:p>
          <a:p>
            <a:pPr lvl="4"/>
            <a:r>
              <a:rPr lang="en-US" altLang="ja-JP" dirty="0" smtClean="0"/>
              <a:t>Fifth level</a:t>
            </a:r>
            <a:endParaRPr lang="en-US" dirty="0"/>
          </a:p>
        </p:txBody>
      </p:sp>
    </p:spTree>
    <p:extLst>
      <p:ext uri="{BB962C8B-B14F-4D97-AF65-F5344CB8AC3E}">
        <p14:creationId xmlns:p14="http://schemas.microsoft.com/office/powerpoint/2010/main" val="167436913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Device slide</a:t>
            </a:r>
            <a:endParaRPr lang="en-US" dirty="0"/>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This will be the subtitle line here check it out</a:t>
            </a:r>
            <a:endParaRPr lang="en-US" dirty="0"/>
          </a:p>
        </p:txBody>
      </p:sp>
    </p:spTree>
    <p:extLst>
      <p:ext uri="{BB962C8B-B14F-4D97-AF65-F5344CB8AC3E}">
        <p14:creationId xmlns:p14="http://schemas.microsoft.com/office/powerpoint/2010/main" val="34874471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35761480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169843951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smtClean="0">
                  <a:solidFill>
                    <a:srgbClr val="FFFFFF"/>
                  </a:solidFill>
                  <a:cs typeface="Arial" pitchFamily="34" charset="0"/>
                </a:rPr>
                <a:t>For more information on Qualcomm, visit us at: </a:t>
              </a:r>
              <a:br>
                <a:rPr lang="en-US" sz="2000" dirty="0" smtClean="0">
                  <a:solidFill>
                    <a:srgbClr val="FFFFFF"/>
                  </a:solidFill>
                  <a:cs typeface="Arial" pitchFamily="34" charset="0"/>
                </a:rPr>
              </a:br>
              <a:r>
                <a:rPr lang="en-US" sz="2000" dirty="0" smtClean="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smtClean="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smtClean="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smtClean="0">
                  <a:solidFill>
                    <a:srgbClr val="FFFFFF"/>
                  </a:solidFill>
                  <a:latin typeface="Qualcomm Office Regular" pitchFamily="34" charset="0"/>
                </a:rPr>
                <a:t>QCT</a:t>
              </a:r>
              <a:r>
                <a:rPr sz="1000" spc="10" dirty="0" smtClean="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smtClean="0">
                  <a:solidFill>
                    <a:srgbClr val="FFFFFF"/>
                  </a:solidFill>
                  <a:latin typeface="Qualcomm Office Bold" pitchFamily="34" charset="0"/>
                  <a:ea typeface="+mj-ea"/>
                  <a:cs typeface="Arial" pitchFamily="34" charset="0"/>
                </a:rPr>
                <a:t>Thank you</a:t>
              </a:r>
              <a:endParaRPr lang="en-US" sz="5400" dirty="0">
                <a:solidFill>
                  <a:srgbClr val="FFFFFF"/>
                </a:solidFill>
                <a:latin typeface="Qualcomm Office Bold" pitchFamily="34" charset="0"/>
                <a:ea typeface="+mj-ea"/>
                <a:cs typeface="Arial" pitchFamily="34" charset="0"/>
              </a:endParaRP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smtClean="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smtClean="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marL="342900" lvl="1" indent="-342900" algn="l" defTabSz="914400" rtl="0" eaLnBrk="1" latinLnBrk="0" hangingPunct="1">
              <a:lnSpc>
                <a:spcPct val="95000"/>
              </a:lnSpc>
              <a:spcBef>
                <a:spcPct val="20000"/>
              </a:spcBef>
              <a:buFontTx/>
              <a:buBlip>
                <a:blip r:embed="rId2"/>
              </a:buBlip>
            </a:pPr>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smtClean="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smtClean="0">
                  <a:solidFill>
                    <a:schemeClr val="bg1"/>
                  </a:solidFill>
                  <a:latin typeface="Qualcomm Office Regular" pitchFamily="34" charset="0"/>
                  <a:ea typeface="+mn-ea"/>
                  <a:cs typeface="Arial" pitchFamily="34" charset="0"/>
                </a:rPr>
                <a:t>For more information on Qualcomm, visit us at: </a:t>
              </a:r>
              <a:br>
                <a:rPr lang="en-US" sz="2000" b="0" kern="1200" baseline="0" dirty="0" smtClean="0">
                  <a:solidFill>
                    <a:schemeClr val="bg1"/>
                  </a:solidFill>
                  <a:latin typeface="Qualcomm Office Regular" pitchFamily="34" charset="0"/>
                  <a:ea typeface="+mn-ea"/>
                  <a:cs typeface="Arial" pitchFamily="34" charset="0"/>
                </a:rPr>
              </a:br>
              <a:r>
                <a:rPr lang="en-US" sz="2000" b="0" kern="1200" baseline="0" dirty="0" smtClean="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smtClean="0">
                  <a:solidFill>
                    <a:schemeClr val="bg1"/>
                  </a:solidFill>
                  <a:latin typeface="Qualcomm Office Regular" pitchFamily="34" charset="0"/>
                </a:rPr>
                <a:t>Qualcomm is a trademark of Qualcomm Incorporated, registered in the United States and other countries. </a:t>
              </a:r>
              <a:br>
                <a:rPr lang="en-US" sz="1000" spc="10" baseline="0" dirty="0" smtClean="0">
                  <a:solidFill>
                    <a:schemeClr val="bg1"/>
                  </a:solidFill>
                  <a:latin typeface="Qualcomm Office Regular" pitchFamily="34" charset="0"/>
                </a:rPr>
              </a:br>
              <a:r>
                <a:rPr lang="en-US" sz="1000" spc="10"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10" baseline="0" dirty="0" smtClean="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smtClean="0">
                  <a:solidFill>
                    <a:srgbClr val="FFFFFF"/>
                  </a:solidFill>
                  <a:latin typeface="Qualcomm Office Bold" pitchFamily="34" charset="0"/>
                  <a:ea typeface="+mj-ea"/>
                  <a:cs typeface="Arial" pitchFamily="34" charset="0"/>
                </a:rPr>
                <a:t>Thank you</a:t>
              </a:r>
              <a:endParaRPr lang="en-US" sz="5400" kern="1200" baseline="0" dirty="0">
                <a:solidFill>
                  <a:srgbClr val="FFFFFF"/>
                </a:solidFill>
                <a:latin typeface="Qualcomm Office Bold" pitchFamily="34" charset="0"/>
                <a:ea typeface="+mj-ea"/>
                <a:cs typeface="Arial" pitchFamily="34" charset="0"/>
              </a:endParaRP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smtClean="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645" y="56991"/>
            <a:ext cx="10189858" cy="507831"/>
          </a:xfrm>
        </p:spPr>
        <p:txBody>
          <a:bodyPr/>
          <a:lstStyle>
            <a:lvl1pPr>
              <a:defRPr>
                <a:solidFill>
                  <a:schemeClr val="tx2"/>
                </a:solidFill>
              </a:defRPr>
            </a:lvl1pPr>
          </a:lstStyle>
          <a:p>
            <a:r>
              <a:rPr lang="en-US" altLang="ja-JP" dirty="0" smtClean="0"/>
              <a:t>Click to edit Master title style</a:t>
            </a:r>
            <a:endParaRPr lang="en-US" dirty="0"/>
          </a:p>
        </p:txBody>
      </p:sp>
      <p:sp>
        <p:nvSpPr>
          <p:cNvPr id="4" name="Rectangle 52"/>
          <p:cNvSpPr>
            <a:spLocks noGrp="1" noChangeArrowheads="1"/>
          </p:cNvSpPr>
          <p:nvPr>
            <p:ph idx="1"/>
          </p:nvPr>
        </p:nvSpPr>
        <p:spPr bwMode="auto">
          <a:xfrm>
            <a:off x="217960" y="683581"/>
            <a:ext cx="11613242" cy="16466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ja-JP" dirty="0" smtClean="0"/>
              <a:t>Click to edit Master text styles</a:t>
            </a:r>
          </a:p>
          <a:p>
            <a:pPr lvl="1"/>
            <a:r>
              <a:rPr lang="en-US" altLang="ja-JP" dirty="0" smtClean="0"/>
              <a:t>Second level</a:t>
            </a:r>
          </a:p>
          <a:p>
            <a:pPr lvl="2"/>
            <a:r>
              <a:rPr lang="en-US" altLang="ja-JP" dirty="0" smtClean="0"/>
              <a:t>Third level</a:t>
            </a:r>
          </a:p>
          <a:p>
            <a:pPr lvl="3"/>
            <a:r>
              <a:rPr lang="en-US" altLang="ja-JP" dirty="0" smtClean="0"/>
              <a:t>Fourth level</a:t>
            </a:r>
          </a:p>
          <a:p>
            <a:pPr lvl="4"/>
            <a:r>
              <a:rPr lang="en-US" altLang="ja-JP" dirty="0" smtClean="0"/>
              <a:t>Fifth level</a:t>
            </a:r>
            <a:endParaRPr lang="en-US" dirty="0"/>
          </a:p>
        </p:txBody>
      </p:sp>
    </p:spTree>
    <p:extLst>
      <p:ext uri="{BB962C8B-B14F-4D97-AF65-F5344CB8AC3E}">
        <p14:creationId xmlns:p14="http://schemas.microsoft.com/office/powerpoint/2010/main" val="338988137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645" y="56991"/>
            <a:ext cx="10189858" cy="507831"/>
          </a:xfrm>
        </p:spPr>
        <p:txBody>
          <a:bodyPr/>
          <a:lstStyle>
            <a:lvl1pPr>
              <a:defRPr>
                <a:solidFill>
                  <a:schemeClr val="tx2"/>
                </a:solidFill>
              </a:defRPr>
            </a:lvl1pPr>
          </a:lstStyle>
          <a:p>
            <a:r>
              <a:rPr lang="en-US" altLang="ja-JP" dirty="0" smtClean="0"/>
              <a:t>Click to edit Master title style</a:t>
            </a:r>
            <a:endParaRPr lang="en-US" dirty="0"/>
          </a:p>
        </p:txBody>
      </p:sp>
      <p:sp>
        <p:nvSpPr>
          <p:cNvPr id="4" name="Rectangle 52"/>
          <p:cNvSpPr>
            <a:spLocks noGrp="1" noChangeArrowheads="1"/>
          </p:cNvSpPr>
          <p:nvPr>
            <p:ph idx="1"/>
          </p:nvPr>
        </p:nvSpPr>
        <p:spPr bwMode="auto">
          <a:xfrm>
            <a:off x="217960" y="683581"/>
            <a:ext cx="11613242" cy="16466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ja-JP" dirty="0" smtClean="0"/>
              <a:t>Click to edit Master text styles</a:t>
            </a:r>
          </a:p>
          <a:p>
            <a:pPr lvl="1"/>
            <a:r>
              <a:rPr lang="en-US" altLang="ja-JP" dirty="0" smtClean="0"/>
              <a:t>Second level</a:t>
            </a:r>
          </a:p>
          <a:p>
            <a:pPr lvl="2"/>
            <a:r>
              <a:rPr lang="en-US" altLang="ja-JP" dirty="0" smtClean="0"/>
              <a:t>Third level</a:t>
            </a:r>
          </a:p>
          <a:p>
            <a:pPr lvl="3"/>
            <a:r>
              <a:rPr lang="en-US" altLang="ja-JP" dirty="0" smtClean="0"/>
              <a:t>Fourth level</a:t>
            </a:r>
          </a:p>
          <a:p>
            <a:pPr lvl="4"/>
            <a:r>
              <a:rPr lang="en-US" altLang="ja-JP" dirty="0" smtClean="0"/>
              <a:t>Fifth level</a:t>
            </a:r>
            <a:endParaRPr lang="en-US" dirty="0"/>
          </a:p>
        </p:txBody>
      </p:sp>
    </p:spTree>
    <p:extLst>
      <p:ext uri="{BB962C8B-B14F-4D97-AF65-F5344CB8AC3E}">
        <p14:creationId xmlns:p14="http://schemas.microsoft.com/office/powerpoint/2010/main" val="297530089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645" y="56991"/>
            <a:ext cx="10189858" cy="507831"/>
          </a:xfrm>
        </p:spPr>
        <p:txBody>
          <a:bodyPr/>
          <a:lstStyle>
            <a:lvl1pPr>
              <a:defRPr>
                <a:solidFill>
                  <a:schemeClr val="tx2"/>
                </a:solidFill>
              </a:defRPr>
            </a:lvl1pPr>
          </a:lstStyle>
          <a:p>
            <a:r>
              <a:rPr lang="en-US" altLang="ja-JP" dirty="0" smtClean="0"/>
              <a:t>Click to edit Master title style</a:t>
            </a:r>
            <a:endParaRPr lang="en-US" dirty="0"/>
          </a:p>
        </p:txBody>
      </p:sp>
      <p:sp>
        <p:nvSpPr>
          <p:cNvPr id="4" name="Rectangle 52"/>
          <p:cNvSpPr>
            <a:spLocks noGrp="1" noChangeArrowheads="1"/>
          </p:cNvSpPr>
          <p:nvPr>
            <p:ph idx="1"/>
          </p:nvPr>
        </p:nvSpPr>
        <p:spPr bwMode="auto">
          <a:xfrm>
            <a:off x="217960" y="683581"/>
            <a:ext cx="11613242" cy="16466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ja-JP" dirty="0" smtClean="0"/>
              <a:t>Click to edit Master text styles</a:t>
            </a:r>
          </a:p>
          <a:p>
            <a:pPr lvl="1"/>
            <a:r>
              <a:rPr lang="en-US" altLang="ja-JP" dirty="0" smtClean="0"/>
              <a:t>Second level</a:t>
            </a:r>
          </a:p>
          <a:p>
            <a:pPr lvl="2"/>
            <a:r>
              <a:rPr lang="en-US" altLang="ja-JP" dirty="0" smtClean="0"/>
              <a:t>Third level</a:t>
            </a:r>
          </a:p>
          <a:p>
            <a:pPr lvl="3"/>
            <a:r>
              <a:rPr lang="en-US" altLang="ja-JP" dirty="0" smtClean="0"/>
              <a:t>Fourth level</a:t>
            </a:r>
          </a:p>
          <a:p>
            <a:pPr lvl="4"/>
            <a:r>
              <a:rPr lang="en-US" altLang="ja-JP" dirty="0" smtClean="0"/>
              <a:t>Fifth level</a:t>
            </a:r>
            <a:endParaRPr lang="en-US" dirty="0"/>
          </a:p>
        </p:txBody>
      </p:sp>
    </p:spTree>
    <p:extLst>
      <p:ext uri="{BB962C8B-B14F-4D97-AF65-F5344CB8AC3E}">
        <p14:creationId xmlns:p14="http://schemas.microsoft.com/office/powerpoint/2010/main" val="15961638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37" r:id="rId1"/>
    <p:sldLayoutId id="2147483733" r:id="rId2"/>
    <p:sldLayoutId id="2147483694" r:id="rId3"/>
    <p:sldLayoutId id="2147483748" r:id="rId4"/>
    <p:sldLayoutId id="2147483698" r:id="rId5"/>
    <p:sldLayoutId id="2147483734" r:id="rId6"/>
    <p:sldLayoutId id="2147483770" r:id="rId7"/>
    <p:sldLayoutId id="2147483771" r:id="rId8"/>
    <p:sldLayoutId id="2147483772" r:id="rId9"/>
    <p:sldLayoutId id="2147483773"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2"/>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6" r:id="rId3"/>
    <p:sldLayoutId id="2147483758" r:id="rId4"/>
    <p:sldLayoutId id="2147483759" r:id="rId5"/>
    <p:sldLayoutId id="2147483762" r:id="rId6"/>
  </p:sldLayoutIdLst>
  <p:timing>
    <p:tnLst>
      <p:par>
        <p:cTn id="1" dur="indefinite" restart="never" nodeType="tmRoot"/>
      </p:par>
    </p:tnLst>
  </p:timing>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176022" y="1948480"/>
            <a:ext cx="9381744" cy="1766637"/>
          </a:xfrm>
        </p:spPr>
        <p:txBody>
          <a:bodyPr/>
          <a:lstStyle/>
          <a:p>
            <a:r>
              <a:rPr lang="en-GB" sz="3200" b="1" dirty="0"/>
              <a:t>Source:	Qualcomm Incorporated</a:t>
            </a:r>
            <a:r>
              <a:rPr lang="en-US" sz="3200" dirty="0" smtClean="0"/>
              <a:t/>
            </a:r>
            <a:br>
              <a:rPr lang="en-US" sz="3200" dirty="0" smtClean="0"/>
            </a:br>
            <a:r>
              <a:rPr lang="en-US" sz="3200" dirty="0" smtClean="0"/>
              <a:t>Title: RRC_INACTIVE  System architecture aspects</a:t>
            </a:r>
            <a:br>
              <a:rPr lang="en-US" sz="3200" dirty="0" smtClean="0"/>
            </a:br>
            <a:r>
              <a:rPr lang="en-US" sz="3200" dirty="0" smtClean="0"/>
              <a:t>Agenda Item: 6.5.12</a:t>
            </a:r>
            <a:br>
              <a:rPr lang="en-US" sz="3200" dirty="0" smtClean="0"/>
            </a:br>
            <a:r>
              <a:rPr lang="en-GB" sz="3200" b="1" dirty="0"/>
              <a:t>Work Item / Release:	5GS_ph1/Rel-15</a:t>
            </a:r>
            <a:endParaRPr lang="en-US" sz="3200" dirty="0"/>
          </a:p>
        </p:txBody>
      </p:sp>
      <p:sp>
        <p:nvSpPr>
          <p:cNvPr id="2" name="Subtitle 1"/>
          <p:cNvSpPr>
            <a:spLocks noGrp="1"/>
          </p:cNvSpPr>
          <p:nvPr>
            <p:ph type="subTitle" idx="1"/>
          </p:nvPr>
        </p:nvSpPr>
        <p:spPr>
          <a:xfrm>
            <a:off x="265176" y="598753"/>
            <a:ext cx="11724894" cy="867930"/>
          </a:xfrm>
        </p:spPr>
        <p:txBody>
          <a:bodyPr/>
          <a:lstStyle/>
          <a:p>
            <a:pPr hangingPunct="0"/>
            <a:r>
              <a:rPr lang="en-GB" b="1" dirty="0"/>
              <a:t>SA WG2 Meeting #S2-120	</a:t>
            </a:r>
            <a:r>
              <a:rPr lang="en-GB" b="1" dirty="0" smtClean="0"/>
              <a:t>                                                                                S2-172655</a:t>
            </a:r>
            <a:endParaRPr lang="en-US" dirty="0"/>
          </a:p>
          <a:p>
            <a:r>
              <a:rPr lang="en-GB" b="1" dirty="0"/>
              <a:t>27 - 31 March 2017, Busan, South Korea		</a:t>
            </a:r>
            <a:r>
              <a:rPr lang="en-GB" b="1" dirty="0" smtClean="0"/>
              <a:t>                                    (</a:t>
            </a:r>
            <a:r>
              <a:rPr lang="en-GB" b="1" dirty="0"/>
              <a:t>was </a:t>
            </a:r>
            <a:r>
              <a:rPr lang="en-GB" b="1" dirty="0" smtClean="0"/>
              <a:t>S2-171802)</a:t>
            </a:r>
            <a:endParaRPr lang="en-US" dirty="0"/>
          </a:p>
        </p:txBody>
      </p:sp>
    </p:spTree>
    <p:extLst>
      <p:ext uri="{BB962C8B-B14F-4D97-AF65-F5344CB8AC3E}">
        <p14:creationId xmlns:p14="http://schemas.microsoft.com/office/powerpoint/2010/main" val="181939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902901"/>
            <a:ext cx="11430000" cy="3933384"/>
          </a:xfrm>
        </p:spPr>
        <p:txBody>
          <a:bodyPr/>
          <a:lstStyle/>
          <a:p>
            <a:r>
              <a:rPr lang="en-US" sz="2000" dirty="0" smtClean="0"/>
              <a:t>UE in CM-IDLE and AMF in CM-CONNECTED/RRC_INACTIVE</a:t>
            </a:r>
          </a:p>
          <a:p>
            <a:pPr lvl="1"/>
            <a:r>
              <a:rPr lang="en-US" dirty="0" smtClean="0"/>
              <a:t>When UE transitions to CM-IDLE, it immediately start NAS recovery</a:t>
            </a:r>
          </a:p>
          <a:p>
            <a:pPr lvl="2"/>
            <a:r>
              <a:rPr lang="en-US" sz="1400" dirty="0" smtClean="0"/>
              <a:t>Exact mechanism for NAS recovery in “5G NAS” will depend on CT1</a:t>
            </a:r>
          </a:p>
          <a:p>
            <a:pPr lvl="2"/>
            <a:r>
              <a:rPr lang="en-US" sz="1400" dirty="0"/>
              <a:t>CT 1 need to ensure that this cannot occur (e.g. by replicating the EMM abnormal case </a:t>
            </a:r>
            <a:r>
              <a:rPr lang="en-US" sz="1400" dirty="0" err="1"/>
              <a:t>behaviour</a:t>
            </a:r>
            <a:r>
              <a:rPr lang="en-US" sz="1400" dirty="0"/>
              <a:t> from 24.301 into their equivalent 5G spec</a:t>
            </a:r>
            <a:r>
              <a:rPr lang="en-US" sz="1400" dirty="0" smtClean="0"/>
              <a:t>)</a:t>
            </a:r>
          </a:p>
          <a:p>
            <a:pPr lvl="2"/>
            <a:endParaRPr lang="en-US" sz="2000" dirty="0" smtClean="0"/>
          </a:p>
          <a:p>
            <a:pPr lvl="2"/>
            <a:endParaRPr lang="en-US" sz="2000" dirty="0" smtClean="0"/>
          </a:p>
          <a:p>
            <a:r>
              <a:rPr lang="en-US" sz="2000" dirty="0" smtClean="0"/>
              <a:t>UE in CM-CONNECTED/RRC_INACTIVE and AMF in CM-IDLE</a:t>
            </a:r>
          </a:p>
          <a:p>
            <a:pPr lvl="1"/>
            <a:r>
              <a:rPr lang="en-US" dirty="0" smtClean="0"/>
              <a:t>UE monitors both RAN and CN paging. If UE receives CN paging it moves to CM-IDLE and performs NAS recovery</a:t>
            </a:r>
          </a:p>
          <a:p>
            <a:pPr lvl="1"/>
            <a:r>
              <a:rPr lang="en-US" dirty="0" smtClean="0"/>
              <a:t>Whether the UE can also respond to CN paging with “Resume” in certain cases is FFS</a:t>
            </a:r>
          </a:p>
          <a:p>
            <a:pPr lvl="2"/>
            <a:endParaRPr lang="en-US" dirty="0" smtClean="0"/>
          </a:p>
          <a:p>
            <a:pPr lvl="2"/>
            <a:endParaRPr lang="en-US" dirty="0"/>
          </a:p>
        </p:txBody>
      </p:sp>
      <p:sp>
        <p:nvSpPr>
          <p:cNvPr id="3" name="Title 2"/>
          <p:cNvSpPr>
            <a:spLocks noGrp="1"/>
          </p:cNvSpPr>
          <p:nvPr>
            <p:ph type="title"/>
          </p:nvPr>
        </p:nvSpPr>
        <p:spPr>
          <a:xfrm>
            <a:off x="283464" y="281940"/>
            <a:ext cx="11430000" cy="507831"/>
          </a:xfrm>
        </p:spPr>
        <p:txBody>
          <a:bodyPr/>
          <a:lstStyle/>
          <a:p>
            <a:r>
              <a:rPr lang="en-US" dirty="0"/>
              <a:t>7</a:t>
            </a:r>
            <a:r>
              <a:rPr lang="en-US" dirty="0" smtClean="0"/>
              <a:t>) </a:t>
            </a:r>
            <a:r>
              <a:rPr lang="en-US" dirty="0"/>
              <a:t>Mismatch of states at CN and </a:t>
            </a:r>
            <a:r>
              <a:rPr lang="en-US" dirty="0" smtClean="0"/>
              <a:t>UE</a:t>
            </a:r>
            <a:endParaRPr lang="en-US" dirty="0"/>
          </a:p>
        </p:txBody>
      </p:sp>
    </p:spTree>
    <p:extLst>
      <p:ext uri="{BB962C8B-B14F-4D97-AF65-F5344CB8AC3E}">
        <p14:creationId xmlns:p14="http://schemas.microsoft.com/office/powerpoint/2010/main" val="39230121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872706"/>
            <a:ext cx="11430000" cy="5610767"/>
          </a:xfrm>
        </p:spPr>
        <p:txBody>
          <a:bodyPr/>
          <a:lstStyle/>
          <a:p>
            <a:r>
              <a:rPr lang="en-US" dirty="0" smtClean="0"/>
              <a:t>Key questions:</a:t>
            </a:r>
          </a:p>
          <a:p>
            <a:pPr lvl="1"/>
            <a:r>
              <a:rPr lang="en-US" b="1" dirty="0" smtClean="0"/>
              <a:t>What is NAS Connection Management (CM) state?</a:t>
            </a:r>
          </a:p>
          <a:p>
            <a:pPr lvl="2"/>
            <a:r>
              <a:rPr lang="en-US" b="1" dirty="0" smtClean="0"/>
              <a:t>1) What is N2/N3 status?</a:t>
            </a:r>
          </a:p>
          <a:p>
            <a:pPr lvl="2"/>
            <a:r>
              <a:rPr lang="en-US" b="1" dirty="0"/>
              <a:t>2</a:t>
            </a:r>
            <a:r>
              <a:rPr lang="en-US" b="1" dirty="0" smtClean="0"/>
              <a:t>) What is  Mobility Model?</a:t>
            </a:r>
          </a:p>
          <a:p>
            <a:pPr lvl="2"/>
            <a:r>
              <a:rPr lang="en-US" b="1" dirty="0" smtClean="0"/>
              <a:t>3) Does CN / NAS need to be aware of RRC_INACTIVE state?</a:t>
            </a:r>
          </a:p>
          <a:p>
            <a:pPr lvl="2"/>
            <a:r>
              <a:rPr lang="en-US" b="1" dirty="0" smtClean="0"/>
              <a:t>4) Do we need Core Network paging in RRC_INACTIVE? </a:t>
            </a:r>
          </a:p>
          <a:p>
            <a:pPr lvl="1"/>
            <a:r>
              <a:rPr lang="en-US" b="1" dirty="0" smtClean="0"/>
              <a:t>Other aspects:</a:t>
            </a:r>
          </a:p>
          <a:p>
            <a:pPr lvl="2"/>
            <a:r>
              <a:rPr lang="en-US" b="1" dirty="0" smtClean="0"/>
              <a:t>5) Core network assistance to RAN for RRC_INACTIVE?</a:t>
            </a:r>
          </a:p>
          <a:p>
            <a:pPr lvl="2"/>
            <a:r>
              <a:rPr lang="en-US" b="1" dirty="0" smtClean="0"/>
              <a:t>6) How is RRC_INACTIVE enabled/disabled?</a:t>
            </a:r>
          </a:p>
          <a:p>
            <a:pPr lvl="2"/>
            <a:r>
              <a:rPr lang="en-US" b="1" dirty="0"/>
              <a:t>7</a:t>
            </a:r>
            <a:r>
              <a:rPr lang="en-US" b="1" dirty="0" smtClean="0"/>
              <a:t>) Mismatch of states at CN and UE</a:t>
            </a:r>
          </a:p>
          <a:p>
            <a:pPr lvl="2"/>
            <a:endParaRPr lang="en-US" b="1" dirty="0" smtClean="0"/>
          </a:p>
          <a:p>
            <a:pPr marL="685800" lvl="2" indent="0">
              <a:buNone/>
            </a:pPr>
            <a:r>
              <a:rPr lang="en-US" b="1" dirty="0" smtClean="0"/>
              <a:t>Not handled in this revision:</a:t>
            </a:r>
          </a:p>
          <a:p>
            <a:pPr lvl="2"/>
            <a:r>
              <a:rPr lang="en-US" b="1" dirty="0"/>
              <a:t>8</a:t>
            </a:r>
            <a:r>
              <a:rPr lang="en-US" b="1" dirty="0" smtClean="0"/>
              <a:t>) PLMN selection in RRC_INACTIVE</a:t>
            </a:r>
          </a:p>
          <a:p>
            <a:pPr lvl="2"/>
            <a:r>
              <a:rPr lang="en-US" b="1" dirty="0"/>
              <a:t>9</a:t>
            </a:r>
            <a:r>
              <a:rPr lang="en-US" b="1" dirty="0" smtClean="0"/>
              <a:t>)  </a:t>
            </a:r>
            <a:r>
              <a:rPr lang="en-US" b="1" dirty="0"/>
              <a:t>Inter-RAT mobility between NR and </a:t>
            </a:r>
            <a:r>
              <a:rPr lang="en-US" b="1" dirty="0" err="1" smtClean="0"/>
              <a:t>eLTE</a:t>
            </a:r>
            <a:r>
              <a:rPr lang="en-US" b="1" dirty="0" smtClean="0"/>
              <a:t>. Relation to Light Connection? </a:t>
            </a:r>
            <a:endParaRPr lang="en-US" b="1" dirty="0"/>
          </a:p>
          <a:p>
            <a:pPr lvl="2"/>
            <a:r>
              <a:rPr lang="en-US" b="1" dirty="0" smtClean="0"/>
              <a:t>10) </a:t>
            </a:r>
            <a:r>
              <a:rPr lang="en-US" b="1" dirty="0"/>
              <a:t>Inter-RAT mobility </a:t>
            </a:r>
            <a:r>
              <a:rPr lang="en-US" b="1" dirty="0" smtClean="0"/>
              <a:t>in all other cases to GERAN/UTRAN.</a:t>
            </a:r>
          </a:p>
          <a:p>
            <a:pPr lvl="2"/>
            <a:r>
              <a:rPr lang="en-US" b="1" dirty="0" smtClean="0"/>
              <a:t>11) UE location accuracy</a:t>
            </a:r>
          </a:p>
          <a:p>
            <a:pPr lvl="2"/>
            <a:r>
              <a:rPr lang="en-US" b="1" dirty="0" smtClean="0"/>
              <a:t>12) Access control for RRC_INACTIVE. </a:t>
            </a:r>
          </a:p>
        </p:txBody>
      </p:sp>
      <p:sp>
        <p:nvSpPr>
          <p:cNvPr id="3" name="Title 2"/>
          <p:cNvSpPr>
            <a:spLocks noGrp="1"/>
          </p:cNvSpPr>
          <p:nvPr>
            <p:ph type="title"/>
          </p:nvPr>
        </p:nvSpPr>
        <p:spPr/>
        <p:txBody>
          <a:bodyPr/>
          <a:lstStyle/>
          <a:p>
            <a:r>
              <a:rPr lang="en-US" dirty="0" smtClean="0"/>
              <a:t>System Aspects</a:t>
            </a:r>
            <a:endParaRPr lang="en-US" dirty="0"/>
          </a:p>
        </p:txBody>
      </p:sp>
    </p:spTree>
    <p:extLst>
      <p:ext uri="{BB962C8B-B14F-4D97-AF65-F5344CB8AC3E}">
        <p14:creationId xmlns:p14="http://schemas.microsoft.com/office/powerpoint/2010/main" val="9797075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a:t>
            </a:r>
            <a:endParaRPr lang="en-GB" dirty="0"/>
          </a:p>
        </p:txBody>
      </p:sp>
      <p:sp>
        <p:nvSpPr>
          <p:cNvPr id="4" name="Content Placeholder 1"/>
          <p:cNvSpPr txBox="1">
            <a:spLocks/>
          </p:cNvSpPr>
          <p:nvPr/>
        </p:nvSpPr>
        <p:spPr>
          <a:xfrm>
            <a:off x="90281" y="1499741"/>
            <a:ext cx="11430000" cy="384721"/>
          </a:xfrm>
          <a:prstGeom prst="rect">
            <a:avLst/>
          </a:prstGeom>
        </p:spPr>
        <p:txBody>
          <a:bodyPr/>
          <a:lstStyle>
            <a:lvl1pPr marL="342900" indent="-342900" algn="l" defTabSz="914400" rtl="0" eaLnBrk="1" latinLnBrk="0" hangingPunct="1">
              <a:lnSpc>
                <a:spcPct val="95000"/>
              </a:lnSpc>
              <a:spcBef>
                <a:spcPct val="20000"/>
              </a:spcBef>
              <a:buFontTx/>
              <a:buBlip>
                <a:blip r:embed="rId2"/>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dirty="0"/>
              <a:t>SA2 assumes that from architecture standpoint RRC_INACTIVE applies to NG-RAN (i.e. it applies also to E-UTRA connected to 5G CN )</a:t>
            </a:r>
          </a:p>
          <a:p>
            <a:pPr lvl="2"/>
            <a:r>
              <a:rPr lang="en-US" dirty="0"/>
              <a:t>LS to RAN2 is needed to start alignment on this point</a:t>
            </a:r>
            <a:endParaRPr lang="en-US" dirty="0" smtClean="0"/>
          </a:p>
          <a:p>
            <a:pPr lvl="1"/>
            <a:r>
              <a:rPr lang="en-US" dirty="0" smtClean="0"/>
              <a:t>This document use NR terminology with the above understanding</a:t>
            </a:r>
            <a:endParaRPr lang="en-US" dirty="0"/>
          </a:p>
        </p:txBody>
      </p:sp>
    </p:spTree>
    <p:extLst>
      <p:ext uri="{BB962C8B-B14F-4D97-AF65-F5344CB8AC3E}">
        <p14:creationId xmlns:p14="http://schemas.microsoft.com/office/powerpoint/2010/main" val="748665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5645" y="791402"/>
            <a:ext cx="11430000" cy="1800493"/>
          </a:xfrm>
        </p:spPr>
        <p:txBody>
          <a:bodyPr/>
          <a:lstStyle/>
          <a:p>
            <a:pPr lvl="1"/>
            <a:endParaRPr lang="en-US" dirty="0" smtClean="0"/>
          </a:p>
          <a:p>
            <a:pPr lvl="1"/>
            <a:r>
              <a:rPr lang="en-US" dirty="0" smtClean="0"/>
              <a:t>N2 </a:t>
            </a:r>
            <a:r>
              <a:rPr lang="en-US" dirty="0"/>
              <a:t>and N3 must be active and terminating @ anchor </a:t>
            </a:r>
            <a:r>
              <a:rPr lang="en-US" dirty="0" err="1"/>
              <a:t>gNB</a:t>
            </a:r>
            <a:r>
              <a:rPr lang="en-US" dirty="0"/>
              <a:t>. Same as for </a:t>
            </a:r>
            <a:r>
              <a:rPr lang="en-US" dirty="0" smtClean="0"/>
              <a:t>CM-CONNECTED</a:t>
            </a:r>
          </a:p>
          <a:p>
            <a:pPr lvl="1"/>
            <a:endParaRPr lang="en-US" dirty="0" smtClean="0"/>
          </a:p>
          <a:p>
            <a:pPr lvl="1"/>
            <a:r>
              <a:rPr lang="en-US" dirty="0" smtClean="0"/>
              <a:t>UE is in CM-CONNECTED</a:t>
            </a:r>
          </a:p>
          <a:p>
            <a:pPr lvl="1"/>
            <a:r>
              <a:rPr lang="en-US" dirty="0" smtClean="0"/>
              <a:t>CN considers the UE as CM-CONNECTED when in RRC_INACTIVE state in RAN</a:t>
            </a:r>
            <a:endParaRPr lang="en-US" dirty="0"/>
          </a:p>
        </p:txBody>
      </p:sp>
      <p:sp>
        <p:nvSpPr>
          <p:cNvPr id="3" name="Title 2"/>
          <p:cNvSpPr>
            <a:spLocks noGrp="1"/>
          </p:cNvSpPr>
          <p:nvPr>
            <p:ph type="title"/>
          </p:nvPr>
        </p:nvSpPr>
        <p:spPr>
          <a:xfrm>
            <a:off x="235645" y="148431"/>
            <a:ext cx="10189858" cy="507831"/>
          </a:xfrm>
        </p:spPr>
        <p:txBody>
          <a:bodyPr/>
          <a:lstStyle/>
          <a:p>
            <a:r>
              <a:rPr lang="en-US" dirty="0" smtClean="0"/>
              <a:t>1) N2/N3 status while in RRC_INACTIVE</a:t>
            </a:r>
            <a:endParaRPr lang="en-US" dirty="0"/>
          </a:p>
        </p:txBody>
      </p:sp>
    </p:spTree>
    <p:extLst>
      <p:ext uri="{BB962C8B-B14F-4D97-AF65-F5344CB8AC3E}">
        <p14:creationId xmlns:p14="http://schemas.microsoft.com/office/powerpoint/2010/main" val="23854073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952516"/>
            <a:ext cx="11430000" cy="1831271"/>
          </a:xfrm>
        </p:spPr>
        <p:txBody>
          <a:bodyPr/>
          <a:lstStyle/>
          <a:p>
            <a:r>
              <a:rPr lang="en-US" sz="2000" dirty="0" smtClean="0"/>
              <a:t>From Core Network perspective:</a:t>
            </a:r>
          </a:p>
          <a:p>
            <a:pPr lvl="1"/>
            <a:r>
              <a:rPr lang="en-US" sz="1800" dirty="0" smtClean="0"/>
              <a:t>Any trigger for UE context transfer from anchor </a:t>
            </a:r>
            <a:r>
              <a:rPr lang="en-US" sz="1800" dirty="0" err="1" smtClean="0"/>
              <a:t>gNB</a:t>
            </a:r>
            <a:r>
              <a:rPr lang="en-US" sz="1800" dirty="0" smtClean="0"/>
              <a:t> (original N2/N3 termination) to a new serving </a:t>
            </a:r>
            <a:r>
              <a:rPr lang="en-US" sz="1800" dirty="0" err="1" smtClean="0"/>
              <a:t>gNB</a:t>
            </a:r>
            <a:r>
              <a:rPr lang="en-US" sz="1800" dirty="0" smtClean="0"/>
              <a:t> (new N2/N3 termination), looks like a transfer of N2/N3 termination point. </a:t>
            </a:r>
          </a:p>
          <a:p>
            <a:pPr lvl="2"/>
            <a:r>
              <a:rPr lang="en-US" sz="1600" dirty="0" smtClean="0"/>
              <a:t>Procedure will be based on handover procedure. </a:t>
            </a:r>
          </a:p>
          <a:p>
            <a:pPr lvl="1"/>
            <a:r>
              <a:rPr lang="en-US" sz="1800" dirty="0" smtClean="0"/>
              <a:t>UE </a:t>
            </a:r>
            <a:r>
              <a:rPr lang="en-US" sz="1800" dirty="0"/>
              <a:t>context transfer from one </a:t>
            </a:r>
            <a:r>
              <a:rPr lang="en-US" sz="1800" dirty="0" err="1"/>
              <a:t>gNB</a:t>
            </a:r>
            <a:r>
              <a:rPr lang="en-US" sz="1800" dirty="0"/>
              <a:t> to another for RRC_INACTIVE should reuse the same procedures towards the Core Network as for RRC_CONNECTED.</a:t>
            </a:r>
          </a:p>
        </p:txBody>
      </p:sp>
      <p:sp>
        <p:nvSpPr>
          <p:cNvPr id="3" name="Title 2"/>
          <p:cNvSpPr>
            <a:spLocks noGrp="1"/>
          </p:cNvSpPr>
          <p:nvPr>
            <p:ph type="title"/>
          </p:nvPr>
        </p:nvSpPr>
        <p:spPr>
          <a:xfrm>
            <a:off x="283464" y="235072"/>
            <a:ext cx="11430000" cy="507831"/>
          </a:xfrm>
        </p:spPr>
        <p:txBody>
          <a:bodyPr/>
          <a:lstStyle/>
          <a:p>
            <a:r>
              <a:rPr lang="en-US" dirty="0" smtClean="0"/>
              <a:t>2) Mobility Model</a:t>
            </a:r>
            <a:endParaRPr lang="en-US" dirty="0"/>
          </a:p>
        </p:txBody>
      </p:sp>
    </p:spTree>
    <p:extLst>
      <p:ext uri="{BB962C8B-B14F-4D97-AF65-F5344CB8AC3E}">
        <p14:creationId xmlns:p14="http://schemas.microsoft.com/office/powerpoint/2010/main" val="2407088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996696"/>
            <a:ext cx="11430000" cy="1572738"/>
          </a:xfrm>
        </p:spPr>
        <p:txBody>
          <a:bodyPr/>
          <a:lstStyle/>
          <a:p>
            <a:r>
              <a:rPr lang="en-US" dirty="0" smtClean="0"/>
              <a:t>In </a:t>
            </a:r>
            <a:r>
              <a:rPr lang="en-US" dirty="0"/>
              <a:t>some cases (still FFS</a:t>
            </a:r>
            <a:r>
              <a:rPr lang="en-US" smtClean="0"/>
              <a:t>) </a:t>
            </a:r>
            <a:r>
              <a:rPr lang="en-US" smtClean="0"/>
              <a:t>CN </a:t>
            </a:r>
            <a:r>
              <a:rPr lang="en-US" dirty="0" smtClean="0"/>
              <a:t>needs to be know when the UE transitions in/out of RRC_INACTIVE</a:t>
            </a:r>
          </a:p>
          <a:p>
            <a:pPr lvl="1"/>
            <a:r>
              <a:rPr lang="en-US" dirty="0" smtClean="0"/>
              <a:t>This will be discussed in case by case basis</a:t>
            </a:r>
            <a:endParaRPr lang="en-US" dirty="0"/>
          </a:p>
          <a:p>
            <a:endParaRPr lang="en-US" dirty="0"/>
          </a:p>
        </p:txBody>
      </p:sp>
      <p:sp>
        <p:nvSpPr>
          <p:cNvPr id="3" name="Title 2"/>
          <p:cNvSpPr>
            <a:spLocks noGrp="1"/>
          </p:cNvSpPr>
          <p:nvPr>
            <p:ph type="title"/>
          </p:nvPr>
        </p:nvSpPr>
        <p:spPr>
          <a:xfrm>
            <a:off x="283464" y="306848"/>
            <a:ext cx="11430000" cy="507831"/>
          </a:xfrm>
        </p:spPr>
        <p:txBody>
          <a:bodyPr/>
          <a:lstStyle/>
          <a:p>
            <a:r>
              <a:rPr lang="en-US" dirty="0"/>
              <a:t>3) Does CN / NAS need to be aware of RRC_INACTIVE state</a:t>
            </a:r>
            <a:r>
              <a:rPr lang="en-US" dirty="0" smtClean="0"/>
              <a:t>?</a:t>
            </a:r>
            <a:endParaRPr lang="en-US" dirty="0"/>
          </a:p>
        </p:txBody>
      </p:sp>
    </p:spTree>
    <p:extLst>
      <p:ext uri="{BB962C8B-B14F-4D97-AF65-F5344CB8AC3E}">
        <p14:creationId xmlns:p14="http://schemas.microsoft.com/office/powerpoint/2010/main" val="23219689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5645" y="1350975"/>
            <a:ext cx="11430000" cy="2154436"/>
          </a:xfrm>
        </p:spPr>
        <p:txBody>
          <a:bodyPr/>
          <a:lstStyle/>
          <a:p>
            <a:r>
              <a:rPr lang="en-GB" sz="2000" dirty="0" smtClean="0"/>
              <a:t>No input paper indicated that it is needed (as of now)</a:t>
            </a:r>
            <a:endParaRPr lang="en-GB" sz="2000" dirty="0"/>
          </a:p>
          <a:p>
            <a:endParaRPr lang="en-GB" sz="2000" dirty="0" smtClean="0"/>
          </a:p>
          <a:p>
            <a:r>
              <a:rPr lang="en-GB" sz="2000" dirty="0" smtClean="0"/>
              <a:t>This decision may be challenged due to discussion in SA WG2 and RAN WGs </a:t>
            </a:r>
          </a:p>
          <a:p>
            <a:endParaRPr lang="en-GB" sz="2000" dirty="0"/>
          </a:p>
          <a:p>
            <a:endParaRPr lang="en-GB" sz="2000" dirty="0" smtClean="0"/>
          </a:p>
          <a:p>
            <a:r>
              <a:rPr lang="en-GB" sz="2000" dirty="0" smtClean="0"/>
              <a:t>Note: The term “special” means a procedure other than the CN paging procedure used while the UE is CM-IDLE.</a:t>
            </a:r>
            <a:endParaRPr lang="en-US" sz="1800" dirty="0"/>
          </a:p>
        </p:txBody>
      </p:sp>
      <p:sp>
        <p:nvSpPr>
          <p:cNvPr id="3" name="Title 2"/>
          <p:cNvSpPr>
            <a:spLocks noGrp="1"/>
          </p:cNvSpPr>
          <p:nvPr>
            <p:ph type="title"/>
          </p:nvPr>
        </p:nvSpPr>
        <p:spPr>
          <a:xfrm>
            <a:off x="235645" y="145070"/>
            <a:ext cx="10189858" cy="923330"/>
          </a:xfrm>
        </p:spPr>
        <p:txBody>
          <a:bodyPr/>
          <a:lstStyle/>
          <a:p>
            <a:r>
              <a:rPr lang="en-US" dirty="0"/>
              <a:t>4) Do we need </a:t>
            </a:r>
            <a:r>
              <a:rPr lang="en-US" b="1" u="sng" dirty="0" smtClean="0"/>
              <a:t>special</a:t>
            </a:r>
            <a:r>
              <a:rPr lang="en-US" dirty="0" smtClean="0"/>
              <a:t> Core </a:t>
            </a:r>
            <a:r>
              <a:rPr lang="en-US" dirty="0"/>
              <a:t>Network </a:t>
            </a:r>
            <a:r>
              <a:rPr lang="en-US" dirty="0" smtClean="0"/>
              <a:t>paging procedure </a:t>
            </a:r>
            <a:r>
              <a:rPr lang="en-US" dirty="0"/>
              <a:t>in RRC_INACTIVE?</a:t>
            </a:r>
          </a:p>
        </p:txBody>
      </p:sp>
    </p:spTree>
    <p:extLst>
      <p:ext uri="{BB962C8B-B14F-4D97-AF65-F5344CB8AC3E}">
        <p14:creationId xmlns:p14="http://schemas.microsoft.com/office/powerpoint/2010/main" val="18439489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960120"/>
            <a:ext cx="11430000" cy="6198620"/>
          </a:xfrm>
        </p:spPr>
        <p:txBody>
          <a:bodyPr/>
          <a:lstStyle/>
          <a:p>
            <a:r>
              <a:rPr lang="en-US" dirty="0" smtClean="0"/>
              <a:t>RAN needs to receive </a:t>
            </a:r>
            <a:r>
              <a:rPr lang="en-US" i="1" dirty="0" smtClean="0"/>
              <a:t>at least the following information </a:t>
            </a:r>
            <a:r>
              <a:rPr lang="en-US" dirty="0" smtClean="0"/>
              <a:t>from the AMF before transitioning a UE from RRC_CONNECTED to RRC_INACTIVE:</a:t>
            </a:r>
          </a:p>
          <a:p>
            <a:pPr lvl="1"/>
            <a:r>
              <a:rPr lang="en-US" dirty="0" smtClean="0"/>
              <a:t>The registration area (TAI list) provided to the UE</a:t>
            </a:r>
          </a:p>
          <a:p>
            <a:pPr lvl="2"/>
            <a:r>
              <a:rPr lang="en-US" dirty="0"/>
              <a:t>In order to ensure that all the cells in the RAN Paging Area are able to be connected to the current UPFs (c.f. EPC Serving GW) of the UE, the AMF needs to provide the TAI list of the UE to the RAN</a:t>
            </a:r>
            <a:endParaRPr lang="en-US" dirty="0" smtClean="0"/>
          </a:p>
          <a:p>
            <a:pPr lvl="1"/>
            <a:r>
              <a:rPr lang="en-US" dirty="0" smtClean="0"/>
              <a:t>A maximum allowed DRX value</a:t>
            </a:r>
          </a:p>
          <a:p>
            <a:pPr lvl="1"/>
            <a:endParaRPr lang="en-US" dirty="0" smtClean="0"/>
          </a:p>
          <a:p>
            <a:pPr lvl="1"/>
            <a:r>
              <a:rPr lang="en-US" dirty="0" smtClean="0"/>
              <a:t>Possibly:</a:t>
            </a:r>
          </a:p>
          <a:p>
            <a:pPr lvl="2"/>
            <a:r>
              <a:rPr lang="en-US" dirty="0" smtClean="0"/>
              <a:t>Some prioritization information (this needs further study, might be useful if there’s RAN paging prioritization in 5G CN)</a:t>
            </a:r>
          </a:p>
          <a:p>
            <a:r>
              <a:rPr lang="en-US" dirty="0" smtClean="0"/>
              <a:t>Other information is FFS</a:t>
            </a:r>
          </a:p>
          <a:p>
            <a:r>
              <a:rPr lang="en-US" dirty="0" smtClean="0"/>
              <a:t>Whether all info mentioned above is mandatory to be always included in FFS</a:t>
            </a:r>
          </a:p>
          <a:p>
            <a:endParaRPr lang="en-US" dirty="0"/>
          </a:p>
          <a:p>
            <a:pPr lvl="0"/>
            <a:r>
              <a:rPr lang="en-US" dirty="0"/>
              <a:t>The CN assistance information is provided during N2 activation with the (new) anchor gNB(attach, </a:t>
            </a:r>
            <a:r>
              <a:rPr lang="en-US" dirty="0" smtClean="0"/>
              <a:t>TAU, service </a:t>
            </a:r>
            <a:r>
              <a:rPr lang="en-US" dirty="0"/>
              <a:t>request, handover).</a:t>
            </a:r>
            <a:endParaRPr lang="en-GB" dirty="0"/>
          </a:p>
          <a:p>
            <a:pPr lvl="0"/>
            <a:r>
              <a:rPr lang="en-US" dirty="0" smtClean="0"/>
              <a:t>The </a:t>
            </a:r>
            <a:r>
              <a:rPr lang="en-US" dirty="0"/>
              <a:t>mechanism to update the CN assistance info to RAN while the UE is CM_CONNECTED e.g. to update the TAI-list is </a:t>
            </a:r>
            <a:r>
              <a:rPr lang="en-US" dirty="0" smtClean="0"/>
              <a:t>FFS</a:t>
            </a:r>
            <a:endParaRPr lang="en-GB" dirty="0"/>
          </a:p>
        </p:txBody>
      </p:sp>
      <p:sp>
        <p:nvSpPr>
          <p:cNvPr id="3" name="Title 2"/>
          <p:cNvSpPr>
            <a:spLocks noGrp="1"/>
          </p:cNvSpPr>
          <p:nvPr>
            <p:ph type="title"/>
          </p:nvPr>
        </p:nvSpPr>
        <p:spPr>
          <a:xfrm>
            <a:off x="283464" y="315992"/>
            <a:ext cx="11430000" cy="507831"/>
          </a:xfrm>
        </p:spPr>
        <p:txBody>
          <a:bodyPr/>
          <a:lstStyle/>
          <a:p>
            <a:r>
              <a:rPr lang="en-US" dirty="0"/>
              <a:t>5) Core network assistance to RAN for </a:t>
            </a:r>
            <a:r>
              <a:rPr lang="en-US" dirty="0" smtClean="0"/>
              <a:t>RRC_INACTIVE?</a:t>
            </a:r>
            <a:endParaRPr lang="en-US" dirty="0"/>
          </a:p>
        </p:txBody>
      </p:sp>
    </p:spTree>
    <p:extLst>
      <p:ext uri="{BB962C8B-B14F-4D97-AF65-F5344CB8AC3E}">
        <p14:creationId xmlns:p14="http://schemas.microsoft.com/office/powerpoint/2010/main" val="19190927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801534"/>
            <a:ext cx="11430000" cy="1997470"/>
          </a:xfrm>
        </p:spPr>
        <p:txBody>
          <a:bodyPr/>
          <a:lstStyle/>
          <a:p>
            <a:r>
              <a:rPr lang="en-US" dirty="0" smtClean="0"/>
              <a:t>CN provides assistance information to RAN (see previous slide)</a:t>
            </a:r>
          </a:p>
          <a:p>
            <a:endParaRPr lang="en-US" dirty="0"/>
          </a:p>
          <a:p>
            <a:r>
              <a:rPr lang="en-US" dirty="0" smtClean="0"/>
              <a:t>FFS whether this information is per UE or is always provided if “CN supports procedures for RRC_INACTIVE”</a:t>
            </a:r>
          </a:p>
          <a:p>
            <a:pPr lvl="1"/>
            <a:endParaRPr lang="en-US" dirty="0"/>
          </a:p>
        </p:txBody>
      </p:sp>
      <p:sp>
        <p:nvSpPr>
          <p:cNvPr id="3" name="Title 2"/>
          <p:cNvSpPr>
            <a:spLocks noGrp="1"/>
          </p:cNvSpPr>
          <p:nvPr>
            <p:ph type="title"/>
          </p:nvPr>
        </p:nvSpPr>
        <p:spPr>
          <a:xfrm>
            <a:off x="283464" y="178832"/>
            <a:ext cx="11430000" cy="507831"/>
          </a:xfrm>
        </p:spPr>
        <p:txBody>
          <a:bodyPr/>
          <a:lstStyle/>
          <a:p>
            <a:r>
              <a:rPr lang="en-US" dirty="0"/>
              <a:t>6) </a:t>
            </a:r>
            <a:r>
              <a:rPr lang="en-US" dirty="0" smtClean="0"/>
              <a:t>Should CN</a:t>
            </a:r>
            <a:r>
              <a:rPr lang="en-US" dirty="0"/>
              <a:t> </a:t>
            </a:r>
            <a:r>
              <a:rPr lang="en-US" dirty="0" smtClean="0"/>
              <a:t>have control to enable/disable RRC_INACTIVE?</a:t>
            </a:r>
            <a:endParaRPr lang="en-US" dirty="0"/>
          </a:p>
        </p:txBody>
      </p:sp>
    </p:spTree>
    <p:extLst>
      <p:ext uri="{BB962C8B-B14F-4D97-AF65-F5344CB8AC3E}">
        <p14:creationId xmlns:p14="http://schemas.microsoft.com/office/powerpoint/2010/main" val="2956102714"/>
      </p:ext>
    </p:extLst>
  </p:cSld>
  <p:clrMapOvr>
    <a:masterClrMapping/>
  </p:clrMapOvr>
  <p:timing>
    <p:tnLst>
      <p:par>
        <p:cTn id="1" dur="indefinite" restart="never" nodeType="tmRoot"/>
      </p:par>
    </p:tnLst>
  </p:timing>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Qualcomm_Template_Executive</Template>
  <TotalTime>57125</TotalTime>
  <Words>736</Words>
  <Application>Microsoft Office PowerPoint</Application>
  <PresentationFormat>Custom</PresentationFormat>
  <Paragraphs>74</Paragraphs>
  <Slides>10</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10</vt:i4>
      </vt:variant>
    </vt:vector>
  </HeadingPairs>
  <TitlesOfParts>
    <vt:vector size="20" baseType="lpstr">
      <vt:lpstr>Arial</vt:lpstr>
      <vt:lpstr>Calibre Regular</vt:lpstr>
      <vt:lpstr>Calibre Semibold</vt:lpstr>
      <vt:lpstr>Qualcomm Office Bold</vt:lpstr>
      <vt:lpstr>Qualcomm Office Light</vt:lpstr>
      <vt:lpstr>Qualcomm Office Regular</vt:lpstr>
      <vt:lpstr>Qualcomm Office Semibold</vt:lpstr>
      <vt:lpstr>Qualcomm Regular</vt:lpstr>
      <vt:lpstr>Qualcomm_Template_Executive</vt:lpstr>
      <vt:lpstr>1_Qualcomm_Template_Executive</vt:lpstr>
      <vt:lpstr>Source: Qualcomm Incorporated Title: RRC_INACTIVE  System architecture aspects Agenda Item: 6.5.12 Work Item / Release: 5GS_ph1/Rel-15</vt:lpstr>
      <vt:lpstr>System Aspects</vt:lpstr>
      <vt:lpstr>General</vt:lpstr>
      <vt:lpstr>1) N2/N3 status while in RRC_INACTIVE</vt:lpstr>
      <vt:lpstr>2) Mobility Model</vt:lpstr>
      <vt:lpstr>3) Does CN / NAS need to be aware of RRC_INACTIVE state?</vt:lpstr>
      <vt:lpstr>4) Do we need special Core Network paging procedure in RRC_INACTIVE?</vt:lpstr>
      <vt:lpstr>5) Core network assistance to RAN for RRC_INACTIVE?</vt:lpstr>
      <vt:lpstr>6) Should CN have control to enable/disable RRC_INACTIVE?</vt:lpstr>
      <vt:lpstr>7) Mismatch of states at CN and UE</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dc:creator>
  <cp:lastModifiedBy>Qualcomm author-r5</cp:lastModifiedBy>
  <cp:revision>1453</cp:revision>
  <cp:lastPrinted>2014-01-13T11:26:32Z</cp:lastPrinted>
  <dcterms:created xsi:type="dcterms:W3CDTF">2013-09-10T00:04:53Z</dcterms:created>
  <dcterms:modified xsi:type="dcterms:W3CDTF">2017-03-30T00:30:25Z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-1626763290</vt:i4>
  </property>
  <property fmtid="{D5CDD505-2E9C-101B-9397-08002B2CF9AE}" pid="3" name="_NewReviewCycle">
    <vt:lpwstr/>
  </property>
  <property fmtid="{D5CDD505-2E9C-101B-9397-08002B2CF9AE}" pid="4" name="_EmailSubject">
    <vt:lpwstr>[5GS_ph1] RRC_INACTIVE  System architecture aspects (S2-172655)</vt:lpwstr>
  </property>
  <property fmtid="{D5CDD505-2E9C-101B-9397-08002B2CF9AE}" pid="5" name="_AuthorEmail">
    <vt:lpwstr>harisz@qti.qualcomm.com</vt:lpwstr>
  </property>
  <property fmtid="{D5CDD505-2E9C-101B-9397-08002B2CF9AE}" pid="6" name="_AuthorEmailDisplayName">
    <vt:lpwstr>Haris Zisimopoulos</vt:lpwstr>
  </property>
  <property fmtid="{D5CDD505-2E9C-101B-9397-08002B2CF9AE}" pid="7" name="_PreviousAdHocReviewCycleID">
    <vt:i4>1070021484</vt:i4>
  </property>
</Properties>
</file>